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91" r:id="rId4"/>
    <p:sldId id="263" r:id="rId5"/>
    <p:sldId id="295" r:id="rId6"/>
    <p:sldId id="264" r:id="rId7"/>
    <p:sldId id="265" r:id="rId8"/>
    <p:sldId id="267" r:id="rId9"/>
    <p:sldId id="268" r:id="rId10"/>
    <p:sldId id="266" r:id="rId11"/>
    <p:sldId id="269" r:id="rId12"/>
    <p:sldId id="275" r:id="rId13"/>
    <p:sldId id="258" r:id="rId14"/>
    <p:sldId id="271" r:id="rId15"/>
    <p:sldId id="272" r:id="rId16"/>
    <p:sldId id="273" r:id="rId17"/>
    <p:sldId id="274" r:id="rId18"/>
    <p:sldId id="276" r:id="rId19"/>
    <p:sldId id="293" r:id="rId20"/>
    <p:sldId id="294" r:id="rId21"/>
    <p:sldId id="277" r:id="rId22"/>
    <p:sldId id="278" r:id="rId23"/>
    <p:sldId id="279" r:id="rId24"/>
    <p:sldId id="281" r:id="rId25"/>
    <p:sldId id="280" r:id="rId26"/>
    <p:sldId id="270" r:id="rId27"/>
    <p:sldId id="289" r:id="rId28"/>
    <p:sldId id="296" r:id="rId29"/>
    <p:sldId id="286" r:id="rId30"/>
    <p:sldId id="285" r:id="rId31"/>
    <p:sldId id="288" r:id="rId32"/>
    <p:sldId id="287" r:id="rId33"/>
    <p:sldId id="298" r:id="rId34"/>
    <p:sldId id="259" r:id="rId35"/>
    <p:sldId id="297" r:id="rId36"/>
    <p:sldId id="260" r:id="rId37"/>
    <p:sldId id="257" r:id="rId38"/>
    <p:sldId id="290" r:id="rId39"/>
    <p:sldId id="282" r:id="rId40"/>
    <p:sldId id="283" r:id="rId41"/>
    <p:sldId id="284" r:id="rId42"/>
    <p:sldId id="261" r:id="rId43"/>
    <p:sldId id="292" r:id="rId4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033AA34-B969-4226-AAC0-E84C82DE986F}">
          <p14:sldIdLst>
            <p14:sldId id="256"/>
            <p14:sldId id="262"/>
            <p14:sldId id="291"/>
            <p14:sldId id="263"/>
            <p14:sldId id="295"/>
            <p14:sldId id="264"/>
            <p14:sldId id="265"/>
            <p14:sldId id="267"/>
            <p14:sldId id="268"/>
            <p14:sldId id="266"/>
            <p14:sldId id="269"/>
            <p14:sldId id="275"/>
            <p14:sldId id="258"/>
            <p14:sldId id="271"/>
            <p14:sldId id="272"/>
            <p14:sldId id="273"/>
            <p14:sldId id="274"/>
            <p14:sldId id="276"/>
            <p14:sldId id="293"/>
            <p14:sldId id="294"/>
            <p14:sldId id="277"/>
            <p14:sldId id="278"/>
            <p14:sldId id="279"/>
            <p14:sldId id="281"/>
            <p14:sldId id="280"/>
            <p14:sldId id="270"/>
            <p14:sldId id="289"/>
            <p14:sldId id="296"/>
          </p14:sldIdLst>
        </p14:section>
        <p14:section name="Untitled Section" id="{AAB32901-4F45-466E-B8FF-F3DBDEFD1CA3}">
          <p14:sldIdLst>
            <p14:sldId id="286"/>
            <p14:sldId id="285"/>
            <p14:sldId id="288"/>
            <p14:sldId id="287"/>
            <p14:sldId id="298"/>
            <p14:sldId id="259"/>
            <p14:sldId id="297"/>
            <p14:sldId id="260"/>
            <p14:sldId id="257"/>
            <p14:sldId id="290"/>
            <p14:sldId id="282"/>
            <p14:sldId id="283"/>
            <p14:sldId id="284"/>
            <p14:sldId id="261"/>
            <p14:sldId id="29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FEC0BC6-B603-4E46-AF9A-D6A9FBF5EE0D}" type="doc">
      <dgm:prSet loTypeId="urn:microsoft.com/office/officeart/2005/8/layout/matrix3" loCatId="matrix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E5273A1D-5904-4556-97B0-E3FBD74B09FB}">
      <dgm:prSet/>
      <dgm:spPr/>
      <dgm:t>
        <a:bodyPr/>
        <a:lstStyle/>
        <a:p>
          <a:r>
            <a:rPr lang="en-US"/>
            <a:t>3% of recog. Cases (373) are still hospitalized</a:t>
          </a:r>
        </a:p>
      </dgm:t>
    </dgm:pt>
    <dgm:pt modelId="{F03B5367-5CEF-4B18-AD69-343B3A32670B}" type="parTrans" cxnId="{264DDB5D-49B9-4BC5-9AE9-DEF4745C705D}">
      <dgm:prSet/>
      <dgm:spPr/>
      <dgm:t>
        <a:bodyPr/>
        <a:lstStyle/>
        <a:p>
          <a:endParaRPr lang="en-US"/>
        </a:p>
      </dgm:t>
    </dgm:pt>
    <dgm:pt modelId="{9DE91800-06F4-438C-9A30-D1230401F76F}" type="sibTrans" cxnId="{264DDB5D-49B9-4BC5-9AE9-DEF4745C705D}">
      <dgm:prSet/>
      <dgm:spPr/>
      <dgm:t>
        <a:bodyPr/>
        <a:lstStyle/>
        <a:p>
          <a:endParaRPr lang="en-US"/>
        </a:p>
      </dgm:t>
    </dgm:pt>
    <dgm:pt modelId="{72FA8FF3-DC2D-44AB-B96F-C59BDA560FEC}">
      <dgm:prSet/>
      <dgm:spPr/>
      <dgm:t>
        <a:bodyPr/>
        <a:lstStyle/>
        <a:p>
          <a:r>
            <a:rPr lang="en-US"/>
            <a:t>79% overall are known to have “recovered”</a:t>
          </a:r>
        </a:p>
      </dgm:t>
    </dgm:pt>
    <dgm:pt modelId="{62FA5652-B04C-461B-A7D7-660A6307D28C}" type="parTrans" cxnId="{138AA366-CA76-419F-99E3-AAE5D4120FD9}">
      <dgm:prSet/>
      <dgm:spPr/>
      <dgm:t>
        <a:bodyPr/>
        <a:lstStyle/>
        <a:p>
          <a:endParaRPr lang="en-US"/>
        </a:p>
      </dgm:t>
    </dgm:pt>
    <dgm:pt modelId="{50BA4EAC-F2A6-4B45-8713-72F14DB5E85D}" type="sibTrans" cxnId="{138AA366-CA76-419F-99E3-AAE5D4120FD9}">
      <dgm:prSet/>
      <dgm:spPr/>
      <dgm:t>
        <a:bodyPr/>
        <a:lstStyle/>
        <a:p>
          <a:endParaRPr lang="en-US"/>
        </a:p>
      </dgm:t>
    </dgm:pt>
    <dgm:pt modelId="{714F583A-3282-461B-B487-ECE27047219B}">
      <dgm:prSet/>
      <dgm:spPr/>
      <dgm:t>
        <a:bodyPr/>
        <a:lstStyle/>
        <a:p>
          <a:r>
            <a:rPr lang="en-US"/>
            <a:t>Long-term health effects are still unknown</a:t>
          </a:r>
        </a:p>
      </dgm:t>
    </dgm:pt>
    <dgm:pt modelId="{E38F3390-71D1-4191-9383-CB19C9EBEDAE}" type="parTrans" cxnId="{0BE701FC-6B76-4B7D-A9ED-3B80C3BB2A00}">
      <dgm:prSet/>
      <dgm:spPr/>
      <dgm:t>
        <a:bodyPr/>
        <a:lstStyle/>
        <a:p>
          <a:endParaRPr lang="en-US"/>
        </a:p>
      </dgm:t>
    </dgm:pt>
    <dgm:pt modelId="{7E93D929-0C76-4464-86CA-D564AD06DD5C}" type="sibTrans" cxnId="{0BE701FC-6B76-4B7D-A9ED-3B80C3BB2A00}">
      <dgm:prSet/>
      <dgm:spPr/>
      <dgm:t>
        <a:bodyPr/>
        <a:lstStyle/>
        <a:p>
          <a:endParaRPr lang="en-US"/>
        </a:p>
      </dgm:t>
    </dgm:pt>
    <dgm:pt modelId="{15F869EC-828C-426D-900F-139C9A98ACA3}">
      <dgm:prSet/>
      <dgm:spPr/>
      <dgm:t>
        <a:bodyPr/>
        <a:lstStyle/>
        <a:p>
          <a:r>
            <a:rPr lang="en-US"/>
            <a:t>*148 of the cases were still being studied (6/11/2021)</a:t>
          </a:r>
        </a:p>
      </dgm:t>
    </dgm:pt>
    <dgm:pt modelId="{8C96ECD1-FBE1-462E-81A3-C7986C7A60E3}" type="parTrans" cxnId="{295E7E68-D059-4C86-AFE9-82217A55C12C}">
      <dgm:prSet/>
      <dgm:spPr/>
      <dgm:t>
        <a:bodyPr/>
        <a:lstStyle/>
        <a:p>
          <a:endParaRPr lang="en-US"/>
        </a:p>
      </dgm:t>
    </dgm:pt>
    <dgm:pt modelId="{1320DA07-C1FE-4A58-8008-D4DDD4218F22}" type="sibTrans" cxnId="{295E7E68-D059-4C86-AFE9-82217A55C12C}">
      <dgm:prSet/>
      <dgm:spPr/>
      <dgm:t>
        <a:bodyPr/>
        <a:lstStyle/>
        <a:p>
          <a:endParaRPr lang="en-US"/>
        </a:p>
      </dgm:t>
    </dgm:pt>
    <dgm:pt modelId="{7914C4AF-D26B-47B5-9DA3-5BFDAFC8179F}" type="pres">
      <dgm:prSet presAssocID="{7FEC0BC6-B603-4E46-AF9A-D6A9FBF5EE0D}" presName="matrix" presStyleCnt="0">
        <dgm:presLayoutVars>
          <dgm:chMax val="1"/>
          <dgm:dir/>
          <dgm:resizeHandles val="exact"/>
        </dgm:presLayoutVars>
      </dgm:prSet>
      <dgm:spPr/>
    </dgm:pt>
    <dgm:pt modelId="{4C807985-8024-43A8-8E1A-C8AAC85A4FBD}" type="pres">
      <dgm:prSet presAssocID="{7FEC0BC6-B603-4E46-AF9A-D6A9FBF5EE0D}" presName="diamond" presStyleLbl="bgShp" presStyleIdx="0" presStyleCnt="1"/>
      <dgm:spPr/>
    </dgm:pt>
    <dgm:pt modelId="{AEF4D502-2945-46BE-8A5E-4C1C6240F062}" type="pres">
      <dgm:prSet presAssocID="{7FEC0BC6-B603-4E46-AF9A-D6A9FBF5EE0D}" presName="quad1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9128E697-1EBB-4F1F-9A39-C6DFE31D1A42}" type="pres">
      <dgm:prSet presAssocID="{7FEC0BC6-B603-4E46-AF9A-D6A9FBF5EE0D}" presName="quad2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C5E05B35-3DEC-4201-8CD0-84E429B106E4}" type="pres">
      <dgm:prSet presAssocID="{7FEC0BC6-B603-4E46-AF9A-D6A9FBF5EE0D}" presName="quad3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4FBDA7D2-B292-4B36-994A-7434CDA8C7C5}" type="pres">
      <dgm:prSet presAssocID="{7FEC0BC6-B603-4E46-AF9A-D6A9FBF5EE0D}" presName="quad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6D517900-E634-43DA-89E1-F02742CEFC5A}" type="presOf" srcId="{15F869EC-828C-426D-900F-139C9A98ACA3}" destId="{4FBDA7D2-B292-4B36-994A-7434CDA8C7C5}" srcOrd="0" destOrd="0" presId="urn:microsoft.com/office/officeart/2005/8/layout/matrix3"/>
    <dgm:cxn modelId="{264DDB5D-49B9-4BC5-9AE9-DEF4745C705D}" srcId="{7FEC0BC6-B603-4E46-AF9A-D6A9FBF5EE0D}" destId="{E5273A1D-5904-4556-97B0-E3FBD74B09FB}" srcOrd="0" destOrd="0" parTransId="{F03B5367-5CEF-4B18-AD69-343B3A32670B}" sibTransId="{9DE91800-06F4-438C-9A30-D1230401F76F}"/>
    <dgm:cxn modelId="{138AA366-CA76-419F-99E3-AAE5D4120FD9}" srcId="{7FEC0BC6-B603-4E46-AF9A-D6A9FBF5EE0D}" destId="{72FA8FF3-DC2D-44AB-B96F-C59BDA560FEC}" srcOrd="1" destOrd="0" parTransId="{62FA5652-B04C-461B-A7D7-660A6307D28C}" sibTransId="{50BA4EAC-F2A6-4B45-8713-72F14DB5E85D}"/>
    <dgm:cxn modelId="{295E7E68-D059-4C86-AFE9-82217A55C12C}" srcId="{7FEC0BC6-B603-4E46-AF9A-D6A9FBF5EE0D}" destId="{15F869EC-828C-426D-900F-139C9A98ACA3}" srcOrd="3" destOrd="0" parTransId="{8C96ECD1-FBE1-462E-81A3-C7986C7A60E3}" sibTransId="{1320DA07-C1FE-4A58-8008-D4DDD4218F22}"/>
    <dgm:cxn modelId="{90102F6A-1C50-46E1-81C1-F538D63BDEEE}" type="presOf" srcId="{E5273A1D-5904-4556-97B0-E3FBD74B09FB}" destId="{AEF4D502-2945-46BE-8A5E-4C1C6240F062}" srcOrd="0" destOrd="0" presId="urn:microsoft.com/office/officeart/2005/8/layout/matrix3"/>
    <dgm:cxn modelId="{929E5B78-611C-4C12-9C3F-C9BA79662AAD}" type="presOf" srcId="{7FEC0BC6-B603-4E46-AF9A-D6A9FBF5EE0D}" destId="{7914C4AF-D26B-47B5-9DA3-5BFDAFC8179F}" srcOrd="0" destOrd="0" presId="urn:microsoft.com/office/officeart/2005/8/layout/matrix3"/>
    <dgm:cxn modelId="{24696B7A-EF60-4F72-971C-946D1E750C9A}" type="presOf" srcId="{714F583A-3282-461B-B487-ECE27047219B}" destId="{C5E05B35-3DEC-4201-8CD0-84E429B106E4}" srcOrd="0" destOrd="0" presId="urn:microsoft.com/office/officeart/2005/8/layout/matrix3"/>
    <dgm:cxn modelId="{000B2098-93EB-4C8A-AAB0-59148AA203E8}" type="presOf" srcId="{72FA8FF3-DC2D-44AB-B96F-C59BDA560FEC}" destId="{9128E697-1EBB-4F1F-9A39-C6DFE31D1A42}" srcOrd="0" destOrd="0" presId="urn:microsoft.com/office/officeart/2005/8/layout/matrix3"/>
    <dgm:cxn modelId="{0BE701FC-6B76-4B7D-A9ED-3B80C3BB2A00}" srcId="{7FEC0BC6-B603-4E46-AF9A-D6A9FBF5EE0D}" destId="{714F583A-3282-461B-B487-ECE27047219B}" srcOrd="2" destOrd="0" parTransId="{E38F3390-71D1-4191-9383-CB19C9EBEDAE}" sibTransId="{7E93D929-0C76-4464-86CA-D564AD06DD5C}"/>
    <dgm:cxn modelId="{B33766DB-1D7F-4645-BE7B-455FD790946A}" type="presParOf" srcId="{7914C4AF-D26B-47B5-9DA3-5BFDAFC8179F}" destId="{4C807985-8024-43A8-8E1A-C8AAC85A4FBD}" srcOrd="0" destOrd="0" presId="urn:microsoft.com/office/officeart/2005/8/layout/matrix3"/>
    <dgm:cxn modelId="{EA313500-5B8C-44F0-B820-9601C24FBE1E}" type="presParOf" srcId="{7914C4AF-D26B-47B5-9DA3-5BFDAFC8179F}" destId="{AEF4D502-2945-46BE-8A5E-4C1C6240F062}" srcOrd="1" destOrd="0" presId="urn:microsoft.com/office/officeart/2005/8/layout/matrix3"/>
    <dgm:cxn modelId="{321005B6-EDB7-4EC9-A869-75C2A7BB4974}" type="presParOf" srcId="{7914C4AF-D26B-47B5-9DA3-5BFDAFC8179F}" destId="{9128E697-1EBB-4F1F-9A39-C6DFE31D1A42}" srcOrd="2" destOrd="0" presId="urn:microsoft.com/office/officeart/2005/8/layout/matrix3"/>
    <dgm:cxn modelId="{36F979F9-4767-4EF0-95E5-AC1C95582583}" type="presParOf" srcId="{7914C4AF-D26B-47B5-9DA3-5BFDAFC8179F}" destId="{C5E05B35-3DEC-4201-8CD0-84E429B106E4}" srcOrd="3" destOrd="0" presId="urn:microsoft.com/office/officeart/2005/8/layout/matrix3"/>
    <dgm:cxn modelId="{CF4C4004-BACB-4626-83BE-E69BE6686E24}" type="presParOf" srcId="{7914C4AF-D26B-47B5-9DA3-5BFDAFC8179F}" destId="{4FBDA7D2-B292-4B36-994A-7434CDA8C7C5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807985-8024-43A8-8E1A-C8AAC85A4FBD}">
      <dsp:nvSpPr>
        <dsp:cNvPr id="0" name=""/>
        <dsp:cNvSpPr/>
      </dsp:nvSpPr>
      <dsp:spPr>
        <a:xfrm>
          <a:off x="379476" y="0"/>
          <a:ext cx="5504687" cy="5504687"/>
        </a:xfrm>
        <a:prstGeom prst="diamond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F4D502-2945-46BE-8A5E-4C1C6240F062}">
      <dsp:nvSpPr>
        <dsp:cNvPr id="0" name=""/>
        <dsp:cNvSpPr/>
      </dsp:nvSpPr>
      <dsp:spPr>
        <a:xfrm>
          <a:off x="902421" y="522945"/>
          <a:ext cx="2146828" cy="2146828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3% of recog. Cases (373) are still hospitalized</a:t>
          </a:r>
        </a:p>
      </dsp:txBody>
      <dsp:txXfrm>
        <a:off x="1007221" y="627745"/>
        <a:ext cx="1937228" cy="1937228"/>
      </dsp:txXfrm>
    </dsp:sp>
    <dsp:sp modelId="{9128E697-1EBB-4F1F-9A39-C6DFE31D1A42}">
      <dsp:nvSpPr>
        <dsp:cNvPr id="0" name=""/>
        <dsp:cNvSpPr/>
      </dsp:nvSpPr>
      <dsp:spPr>
        <a:xfrm>
          <a:off x="3214390" y="522945"/>
          <a:ext cx="2146828" cy="2146828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79% overall are known to have “recovered”</a:t>
          </a:r>
        </a:p>
      </dsp:txBody>
      <dsp:txXfrm>
        <a:off x="3319190" y="627745"/>
        <a:ext cx="1937228" cy="1937228"/>
      </dsp:txXfrm>
    </dsp:sp>
    <dsp:sp modelId="{C5E05B35-3DEC-4201-8CD0-84E429B106E4}">
      <dsp:nvSpPr>
        <dsp:cNvPr id="0" name=""/>
        <dsp:cNvSpPr/>
      </dsp:nvSpPr>
      <dsp:spPr>
        <a:xfrm>
          <a:off x="902421" y="2834914"/>
          <a:ext cx="2146828" cy="2146828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Long-term health effects are still unknown</a:t>
          </a:r>
        </a:p>
      </dsp:txBody>
      <dsp:txXfrm>
        <a:off x="1007221" y="2939714"/>
        <a:ext cx="1937228" cy="1937228"/>
      </dsp:txXfrm>
    </dsp:sp>
    <dsp:sp modelId="{4FBDA7D2-B292-4B36-994A-7434CDA8C7C5}">
      <dsp:nvSpPr>
        <dsp:cNvPr id="0" name=""/>
        <dsp:cNvSpPr/>
      </dsp:nvSpPr>
      <dsp:spPr>
        <a:xfrm>
          <a:off x="3214390" y="2834914"/>
          <a:ext cx="2146828" cy="2146828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*148 of the cases were still being studied (6/11/2021)</a:t>
          </a:r>
        </a:p>
      </dsp:txBody>
      <dsp:txXfrm>
        <a:off x="3319190" y="2939714"/>
        <a:ext cx="1937228" cy="19372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1D2FF8-636C-4BF2-963E-45F220FA55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FC3892D-A6DF-47F8-A23E-19D4EF8178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134EFA-EE81-4800-86B8-4965571942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D1C30-C2AF-42A2-A68A-ED9299E7F9D5}" type="datetimeFigureOut">
              <a:rPr lang="en-US" smtClean="0"/>
              <a:t>6/30/2021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0DED85-A6C2-4DEF-8960-7CD5A61DDA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AF9C59-0D1B-4306-87C3-96815A538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84DFF-54BC-4CA4-A7F7-FC59F1F091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188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42BA46-A3C4-4C71-A531-9290C1A697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00C2BC-A2F0-4898-B4E4-2FDC626DB0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C5599E-5D27-4E6C-9F12-2A705899A1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D1C30-C2AF-42A2-A68A-ED9299E7F9D5}" type="datetimeFigureOut">
              <a:rPr lang="en-US" smtClean="0"/>
              <a:t>6/30/2021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CB8889-C25F-485B-AAD8-A8DFFB890C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988249-0C51-46BC-8D25-F6FAD2502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84DFF-54BC-4CA4-A7F7-FC59F1F091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201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D469CD4-56FD-425E-A2FD-B942CA0BE7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359BBAC-E883-49AE-8631-744DA5DFCB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06BB44-D4E3-46C0-9A55-8E9512A03D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D1C30-C2AF-42A2-A68A-ED9299E7F9D5}" type="datetimeFigureOut">
              <a:rPr lang="en-US" smtClean="0"/>
              <a:t>6/30/2021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3292D4-D6F1-497B-AAE7-7E5598E52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FBB7F5-D2F9-4F49-8D6F-AF0245A691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84DFF-54BC-4CA4-A7F7-FC59F1F091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267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80AFA-C3E2-4E84-B428-DCA9A48DF2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EBE689-D545-470F-899A-030F7D95EE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30B2F2-E7FC-4F20-8552-31EB31D0DF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D1C30-C2AF-42A2-A68A-ED9299E7F9D5}" type="datetimeFigureOut">
              <a:rPr lang="en-US" smtClean="0"/>
              <a:t>6/30/2021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05CB7B-8A31-4105-B182-4277F48FA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72EA69-AEC1-459C-832D-53FF1503B7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84DFF-54BC-4CA4-A7F7-FC59F1F091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3175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804487-8C8C-46AD-8610-F61ADE24B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EC9377-4CAA-4B5F-9FEF-80F99D4F43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D89E4E-DAAE-4284-A968-9B1C64C808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D1C30-C2AF-42A2-A68A-ED9299E7F9D5}" type="datetimeFigureOut">
              <a:rPr lang="en-US" smtClean="0"/>
              <a:t>6/30/2021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DD02C9-63C2-477C-8B5A-10B90BA39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9AAEF5-AB46-4DDD-88FD-193DA595D8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84DFF-54BC-4CA4-A7F7-FC59F1F091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7089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EB8A06-7C07-4025-9B14-658EF804B5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52E3FD-8696-44EE-8196-9BECEA8F05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9031DD-327D-42D8-91ED-B07DD64460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5157D8-4C59-4C91-B794-CB86F3DB88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D1C30-C2AF-42A2-A68A-ED9299E7F9D5}" type="datetimeFigureOut">
              <a:rPr lang="en-US" smtClean="0"/>
              <a:t>6/30/2021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23F4D4-ED5B-4DFD-8AD1-23937AC8B1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0BA0C2-C694-455A-B222-53C2039DAB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84DFF-54BC-4CA4-A7F7-FC59F1F091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384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4F7498-DF2A-4A3B-8E15-970998F6A5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236B9E-4898-4685-9AF2-672FFA6A4E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8ED01F-8C00-4AD6-B3E1-999701D5B6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A6D110-6AA8-4EB8-89BC-28E7FAF4AD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A843A64-AAC6-4769-900E-E4FB2E9369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C20FD9-9F96-4B2F-B133-19CA4A7C14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D1C30-C2AF-42A2-A68A-ED9299E7F9D5}" type="datetimeFigureOut">
              <a:rPr lang="en-US" smtClean="0"/>
              <a:t>6/30/2021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529D777-94A9-483F-A323-D614F6C4F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840EF12-F417-484C-9A47-7BD4C3FCD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84DFF-54BC-4CA4-A7F7-FC59F1F091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9453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4879B3-4F44-46F4-A172-FF803A64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ACB23F-BC36-40C3-9B27-CDE7AB98EF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D1C30-C2AF-42A2-A68A-ED9299E7F9D5}" type="datetimeFigureOut">
              <a:rPr lang="en-US" smtClean="0"/>
              <a:t>6/30/2021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8B1E77-8D92-4874-BDEC-3A7764F66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275CEF-31B4-4481-8CB8-803AD9CFED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84DFF-54BC-4CA4-A7F7-FC59F1F091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725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0AD8E1A-1B86-45D0-AA1F-16A89AADA5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D1C30-C2AF-42A2-A68A-ED9299E7F9D5}" type="datetimeFigureOut">
              <a:rPr lang="en-US" smtClean="0"/>
              <a:t>6/30/2021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6B3B23C-7E31-4F76-9025-95C6158356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825379-0B6B-4BC6-A8BA-44132B6750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84DFF-54BC-4CA4-A7F7-FC59F1F091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779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67C555-422B-429E-A3D5-1787F48E85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77A169-6180-46EF-BA1B-784977F1E5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48C21F-FCA1-4D17-9EC3-A35BC656FF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90D105-3EC1-45EF-89F4-1E1EF2B8EF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D1C30-C2AF-42A2-A68A-ED9299E7F9D5}" type="datetimeFigureOut">
              <a:rPr lang="en-US" smtClean="0"/>
              <a:t>6/30/2021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913F49-62AA-47F6-9536-F1CC60D20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7125A2-271E-4D19-92E5-F2E5359255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84DFF-54BC-4CA4-A7F7-FC59F1F091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577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CF802B-EA9B-4954-92AD-1133FB3BC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FF0B42C-FD53-4F7E-8CCB-34D6BEBBDB9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925107-C459-4491-A1AD-B452D6D7BE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7C2CD8-C422-4F11-8EE8-782D140157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D1C30-C2AF-42A2-A68A-ED9299E7F9D5}" type="datetimeFigureOut">
              <a:rPr lang="en-US" smtClean="0"/>
              <a:t>6/30/2021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9DD106-3980-4806-BF75-360E5EC2A7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B7A85BA-1384-4D4F-A691-C126274B1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84DFF-54BC-4CA4-A7F7-FC59F1F091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124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30C9E4D-9F9D-45AA-8EAC-FA9C497F87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2D8D05-F727-4898-98C5-14A04D78C6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A087EC-2246-4825-BC55-9F477B83CC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2D1C30-C2AF-42A2-A68A-ED9299E7F9D5}" type="datetimeFigureOut">
              <a:rPr lang="en-US" smtClean="0"/>
              <a:t>6/30/2021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A2BF6-3053-449F-A5F4-AF6F0309DD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EE78C2-1CD8-4A79-ADE4-BFC6448180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84DFF-54BC-4CA4-A7F7-FC59F1F091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427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sciencedirect.com/science/article/pii/S2589909020300186" TargetMode="External"/><Relationship Id="rId3" Type="http://schemas.openxmlformats.org/officeDocument/2006/relationships/hyperlink" Target="https://www.sciencedirect.com/science/article/pii/S2452302X21000127" TargetMode="External"/><Relationship Id="rId7" Type="http://schemas.openxmlformats.org/officeDocument/2006/relationships/hyperlink" Target="https://assets.researchsquare.com/files/rs-95587/v1_stamped.pdf" TargetMode="External"/><Relationship Id="rId2" Type="http://schemas.openxmlformats.org/officeDocument/2006/relationships/hyperlink" Target="https://ebm.bmj.com/content/early/2021/01/04/bmjebm-2020-111527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medpagetoday.com/infectiousdisease/covid19vaccine/93167" TargetMode="External"/><Relationship Id="rId11" Type="http://schemas.openxmlformats.org/officeDocument/2006/relationships/hyperlink" Target="https://www.sciencemag.org/news/2021/06/israel-reports-link-between-rare-cases-heart-inflammation-and-covid-19-vaccination" TargetMode="External"/><Relationship Id="rId5" Type="http://schemas.openxmlformats.org/officeDocument/2006/relationships/hyperlink" Target="https://www.healio.com/news/cardiology/20210623/cdc-benefits-of-covid19-messenger-rna-vaccines-outweigh-myocarditis-risks" TargetMode="External"/><Relationship Id="rId10" Type="http://schemas.openxmlformats.org/officeDocument/2006/relationships/hyperlink" Target="https://childrenshealthdefense.org/defender/cdc-advisory-presentation-myocarditis-mrna-vaccines-flawed/" TargetMode="External"/><Relationship Id="rId4" Type="http://schemas.openxmlformats.org/officeDocument/2006/relationships/hyperlink" Target="https://www.ncbi.nlm.nih.gov/pmc/articles/PMC7199677/pdf/main.pdf" TargetMode="External"/><Relationship Id="rId9" Type="http://schemas.openxmlformats.org/officeDocument/2006/relationships/hyperlink" Target="http://www.m-hikari.com/asb/asb2021/asb1-2021/p/kanducASB1-2021.pdf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1C7D14-32CA-4A32-9F04-45312B20DD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60020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Myocarditis and Pericarditis</a:t>
            </a:r>
            <a:br>
              <a:rPr lang="en-US" dirty="0"/>
            </a:br>
            <a:r>
              <a:rPr lang="en-US" dirty="0"/>
              <a:t>Following Exposure to </a:t>
            </a:r>
            <a:br>
              <a:rPr lang="en-US" dirty="0"/>
            </a:br>
            <a:r>
              <a:rPr lang="en-US" dirty="0"/>
              <a:t>SARS-CoV-2 Spike Protein</a:t>
            </a:r>
            <a:br>
              <a:rPr lang="en-US" dirty="0"/>
            </a:br>
            <a:r>
              <a:rPr lang="en-US" dirty="0"/>
              <a:t>Epitopes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F1BCEC-0D8E-4BDC-9CDE-E7CE03B177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29919"/>
            <a:ext cx="9144000" cy="1655762"/>
          </a:xfrm>
        </p:spPr>
        <p:txBody>
          <a:bodyPr/>
          <a:lstStyle/>
          <a:p>
            <a:r>
              <a:rPr lang="en-US" dirty="0"/>
              <a:t>James Lyons-Weiler, PhD</a:t>
            </a:r>
          </a:p>
          <a:p>
            <a:r>
              <a:rPr lang="en-US" dirty="0"/>
              <a:t>IPAK</a:t>
            </a:r>
          </a:p>
          <a:p>
            <a:r>
              <a:rPr lang="en-US" dirty="0"/>
              <a:t>IPAK-EDU LLC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29542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44A8D6-338C-42FA-B595-E903829438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C9B1C7-0377-46CC-A4F1-7269A2DE95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F4B3FA2-22A2-408C-92CB-BA37403D80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7527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A0888C-00AE-4624-8C13-ED6BB346AD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Characteristics in SARS-CoV-2 Vaccine-Associated Myocarditis (Variety)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F2F925-1D23-445A-AD46-E4193FF659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Chest pain</a:t>
            </a:r>
          </a:p>
          <a:p>
            <a:r>
              <a:rPr lang="en-US" sz="4000" dirty="0"/>
              <a:t>Dyspnea</a:t>
            </a:r>
          </a:p>
          <a:p>
            <a:r>
              <a:rPr lang="en-US" sz="4000" dirty="0"/>
              <a:t>ST or -T wave change</a:t>
            </a:r>
          </a:p>
          <a:p>
            <a:r>
              <a:rPr lang="en-US" sz="4000" dirty="0"/>
              <a:t>Elevated cardiac enzymes abnormal echocardiography/ imaging</a:t>
            </a:r>
          </a:p>
        </p:txBody>
      </p:sp>
    </p:spTree>
    <p:extLst>
      <p:ext uri="{BB962C8B-B14F-4D97-AF65-F5344CB8AC3E}">
        <p14:creationId xmlns:p14="http://schemas.microsoft.com/office/powerpoint/2010/main" val="29004263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A0888C-00AE-4624-8C13-ED6BB346AD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Characteristics in SARS-CoV-2 Vaccine-Associated Myocarditis (Variety)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F2F925-1D23-445A-AD46-E4193FF659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multifocal subepicardial late gadolinium enhancement on cardiac MRI </a:t>
            </a:r>
          </a:p>
          <a:p>
            <a:r>
              <a:rPr lang="en-US" dirty="0"/>
              <a:t>mid-myocardial late gadolinium enhancement</a:t>
            </a:r>
          </a:p>
          <a:p>
            <a:r>
              <a:rPr lang="en-US" dirty="0"/>
              <a:t>myocardial edema</a:t>
            </a:r>
          </a:p>
          <a:p>
            <a:r>
              <a:rPr lang="en-US" dirty="0"/>
              <a:t>not typically highly eosinophilic</a:t>
            </a:r>
          </a:p>
          <a:p>
            <a:r>
              <a:rPr lang="en-US" dirty="0"/>
              <a:t>Cell-to-cell viral spread via spike protein opening junctions</a:t>
            </a:r>
          </a:p>
          <a:p>
            <a:r>
              <a:rPr lang="en-US" dirty="0"/>
              <a:t>Sometimes no cytokine signal</a:t>
            </a:r>
          </a:p>
          <a:p>
            <a:r>
              <a:rPr lang="en-US" dirty="0"/>
              <a:t>Sometimes NK-cell increase</a:t>
            </a:r>
          </a:p>
          <a:p>
            <a:r>
              <a:rPr lang="en-US" dirty="0"/>
              <a:t>Sometimes autoantibody increase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Important question: How many of these cases were occult SARS-CoV-2 cases that were then also vaccinated?</a:t>
            </a:r>
          </a:p>
        </p:txBody>
      </p:sp>
    </p:spTree>
    <p:extLst>
      <p:ext uri="{BB962C8B-B14F-4D97-AF65-F5344CB8AC3E}">
        <p14:creationId xmlns:p14="http://schemas.microsoft.com/office/powerpoint/2010/main" val="11111449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83CD0-E3B6-4481-92B2-ABD3A05A07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291090"/>
            <a:ext cx="10515599" cy="93268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FDA – But How Did We Get Here?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935E85FB-4FED-454C-853F-C57B6B89D6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92633" y="1143000"/>
            <a:ext cx="9806729" cy="5933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3011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AD8C52-D93C-4A90-9DDE-2E7205BD56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Vaccine Safety Datalink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650FEB-7EC4-4159-9680-BB01441827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4000" dirty="0"/>
              <a:t>Chart-confirmed myocarditis cases</a:t>
            </a:r>
          </a:p>
          <a:p>
            <a:pPr lvl="1"/>
            <a:r>
              <a:rPr lang="en-US" sz="3600" dirty="0"/>
              <a:t>Elevated at 7 days and at 21 days after vaccination in people aged 12 to 39 years</a:t>
            </a:r>
          </a:p>
          <a:p>
            <a:pPr lvl="1"/>
            <a:r>
              <a:rPr lang="en-US" sz="3600" dirty="0"/>
              <a:t>4.7 cases per 1 million women after second dose</a:t>
            </a:r>
          </a:p>
          <a:p>
            <a:pPr lvl="1"/>
            <a:r>
              <a:rPr lang="en-US" sz="3600" dirty="0"/>
              <a:t>32 cases per 1 million men after second dose</a:t>
            </a:r>
          </a:p>
          <a:p>
            <a:pPr marL="457200" lvl="1" indent="0">
              <a:buNone/>
            </a:pPr>
            <a:r>
              <a:rPr lang="en-US" sz="3600" dirty="0"/>
              <a:t>(Shimabukuro to ACIP)</a:t>
            </a:r>
          </a:p>
          <a:p>
            <a:pPr marL="457200" lvl="1" indent="0">
              <a:buNone/>
            </a:pPr>
            <a:endParaRPr lang="en-US" sz="3600" dirty="0"/>
          </a:p>
          <a:p>
            <a:pPr marL="457200" lvl="1" indent="0">
              <a:buNone/>
            </a:pPr>
            <a:r>
              <a:rPr lang="en-US" sz="3600" dirty="0"/>
              <a:t>(</a:t>
            </a:r>
            <a:r>
              <a:rPr lang="en-US" sz="3600" b="1" dirty="0"/>
              <a:t>Double</a:t>
            </a:r>
            <a:r>
              <a:rPr lang="en-US" sz="3600" dirty="0"/>
              <a:t> these rates if considering “per vaccinee”)</a:t>
            </a:r>
          </a:p>
        </p:txBody>
      </p:sp>
    </p:spTree>
    <p:extLst>
      <p:ext uri="{BB962C8B-B14F-4D97-AF65-F5344CB8AC3E}">
        <p14:creationId xmlns:p14="http://schemas.microsoft.com/office/powerpoint/2010/main" val="4759450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740AD8-698E-4E47-95B8-A25F35BD18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F17817-08D5-4250-A139-1CB6B86E39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B950ABC-0FB6-47DE-A955-B06A167E88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5472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740AD8-698E-4E47-95B8-A25F35BD18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F17817-08D5-4250-A139-1CB6B86E39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B950ABC-0FB6-47DE-A955-B06A167E88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202A8E2-0315-41E4-A064-75BBB59770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7626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740AD8-698E-4E47-95B8-A25F35BD18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F17817-08D5-4250-A139-1CB6B86E39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B950ABC-0FB6-47DE-A955-B06A167E88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202A8E2-0315-41E4-A064-75BBB59770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F21BECD-8E21-4783-A957-7FFD00EC74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6318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819A166-7571-4003-A6B8-B62034C3ED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5093209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9800AFA-0EA8-47A4-8FEE-56B33E3641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741" y="620392"/>
            <a:ext cx="3808268" cy="5504688"/>
          </a:xfrm>
        </p:spPr>
        <p:txBody>
          <a:bodyPr>
            <a:normAutofit/>
          </a:bodyPr>
          <a:lstStyle/>
          <a:p>
            <a:r>
              <a:rPr lang="en-US" sz="5600">
                <a:solidFill>
                  <a:schemeClr val="bg1"/>
                </a:solidFill>
              </a:rPr>
              <a:t>Immediately Serious cases (based on 471 total* in the VAERS)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D4767F5D-1030-4C9B-B6BA-A90227355AF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30009696"/>
              </p:ext>
            </p:extLst>
          </p:nvPr>
        </p:nvGraphicFramePr>
        <p:xfrm>
          <a:off x="5468389" y="620392"/>
          <a:ext cx="6263640" cy="5504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576801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665DBBEF-238B-476B-96AB-8AAC3224EC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95D468-679B-443B-8B52-7974B341F0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1243" y="3410968"/>
            <a:ext cx="3571810" cy="3573516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51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By 2018, Considering All Vaccines, There Were</a:t>
            </a:r>
            <a:br>
              <a:rPr lang="en-US" sz="51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51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199 Cases of Myocarditis</a:t>
            </a:r>
            <a:br>
              <a:rPr lang="en-US" sz="51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51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 VAERS</a:t>
            </a:r>
            <a:br>
              <a:rPr lang="en-US" sz="51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51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Over 34 YEARS</a:t>
            </a:r>
          </a:p>
        </p:txBody>
      </p:sp>
      <p:sp>
        <p:nvSpPr>
          <p:cNvPr id="14" name="sketch line">
            <a:extLst>
              <a:ext uri="{FF2B5EF4-FFF2-40B4-BE49-F238E27FC236}">
                <a16:creationId xmlns:a16="http://schemas.microsoft.com/office/drawing/2014/main" id="{3FCFB1DE-0B7E-48CC-BA90-B2AB0889F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4409267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1F30F708-5854-44DA-AAC3-4FB1231E03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54296" y="1386173"/>
            <a:ext cx="7214616" cy="4058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0786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E483A-EA3C-4379-8582-A7A29EE53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IPAK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F05134-38A9-428C-A1E9-49614D840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438FDAB-BB33-45A7-97EC-C81EDA48B3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8396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665DBBEF-238B-476B-96AB-8AAC3224EC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95D468-679B-443B-8B52-7974B341F0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920" y="2753743"/>
            <a:ext cx="3571810" cy="3573516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51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By June, 2021, there were 398 cases of myocarditis following COVID-19 Vaccines</a:t>
            </a:r>
            <a:br>
              <a:rPr lang="en-US" sz="51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51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(Six MONTHS)</a:t>
            </a:r>
          </a:p>
        </p:txBody>
      </p:sp>
      <p:sp>
        <p:nvSpPr>
          <p:cNvPr id="14" name="sketch line">
            <a:extLst>
              <a:ext uri="{FF2B5EF4-FFF2-40B4-BE49-F238E27FC236}">
                <a16:creationId xmlns:a16="http://schemas.microsoft.com/office/drawing/2014/main" id="{3FCFB1DE-0B7E-48CC-BA90-B2AB0889F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4409267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1F30F708-5854-44DA-AAC3-4FB1231E03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54296" y="1386173"/>
            <a:ext cx="7214616" cy="4058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4145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396EA-CB9F-4546-8E4E-B7AB3B6D65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C8E08D-74C4-40B5-9E2E-AADB373FC4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25DB9C9-E7AE-47E8-9DF4-AE0E0139BB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9421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A95B01-8C74-43DC-BFB8-96EE12CBEB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0812FC-D91F-4432-9576-01BC52DD44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58D3BF-7A06-44E4-812F-1B5A392A55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4903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ED1AA8-ADAA-48FD-8B5C-B4AD7D38C4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685071-386B-48AA-98F5-C0FDB4D69B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77081DF-3783-46EC-BBE9-0C6A9FD49C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626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1620A8-E569-4A72-85E2-F89F2A4AE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291090"/>
            <a:ext cx="10515599" cy="93268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VSD – Vaccine Safety Datalink</a:t>
            </a:r>
          </a:p>
        </p:txBody>
      </p:sp>
      <p:pic>
        <p:nvPicPr>
          <p:cNvPr id="4098" name="Picture 2" descr="Participating VSD Healthcare Organizations in the US Map">
            <a:extLst>
              <a:ext uri="{FF2B5EF4-FFF2-40B4-BE49-F238E27FC236}">
                <a16:creationId xmlns:a16="http://schemas.microsoft.com/office/drawing/2014/main" id="{3DCEF664-21ED-422C-85B0-53E6EAABED9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21921" y="1863801"/>
            <a:ext cx="8148157" cy="4440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56115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86A49-CBE0-4547-969A-DCC41C9F7B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744F17-EBA3-4A0A-B384-0835920199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F1C6309-5760-4CB7-B8AE-8F8A36C3F2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7341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A0888C-00AE-4624-8C13-ED6BB346AD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Treatment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F2F925-1D23-445A-AD46-E4193FF659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b="0" i="0" dirty="0">
                <a:solidFill>
                  <a:srgbClr val="222222"/>
                </a:solidFill>
                <a:effectLst/>
                <a:latin typeface="BerninaSansWeb"/>
              </a:rPr>
              <a:t>beta-blockers</a:t>
            </a:r>
          </a:p>
          <a:p>
            <a:r>
              <a:rPr lang="en-US" sz="3600" b="0" i="0" dirty="0">
                <a:solidFill>
                  <a:srgbClr val="222222"/>
                </a:solidFill>
                <a:effectLst/>
                <a:latin typeface="BerninaSansWeb"/>
              </a:rPr>
              <a:t>anti-inflammatory medications</a:t>
            </a:r>
          </a:p>
          <a:p>
            <a:r>
              <a:rPr lang="en-US" sz="3600" b="0" i="0" dirty="0">
                <a:solidFill>
                  <a:srgbClr val="222222"/>
                </a:solidFill>
                <a:effectLst/>
                <a:latin typeface="BerninaSansWeb"/>
              </a:rPr>
              <a:t>low-dose lisinopril</a:t>
            </a:r>
          </a:p>
          <a:p>
            <a:r>
              <a:rPr lang="en-US" sz="3600" b="0" i="0" dirty="0">
                <a:solidFill>
                  <a:srgbClr val="222222"/>
                </a:solidFill>
                <a:effectLst/>
                <a:latin typeface="BerninaSansWeb"/>
              </a:rPr>
              <a:t>carvedilol therapy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652995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347D5F-3966-4FA3-8D2B-6012FC61DB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25B459-0549-4727-A2FA-50D8D49CFF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FE16818-F176-4F9F-81D3-EDB1D427F2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122" name="Picture 2" descr="ipaknowledge.org">
            <a:extLst>
              <a:ext uri="{FF2B5EF4-FFF2-40B4-BE49-F238E27FC236}">
                <a16:creationId xmlns:a16="http://schemas.microsoft.com/office/drawing/2014/main" id="{00E83ADC-8223-4CD5-93A6-A142608A7E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1513" y="838200"/>
            <a:ext cx="5705475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ipaknowledge.org">
            <a:extLst>
              <a:ext uri="{FF2B5EF4-FFF2-40B4-BE49-F238E27FC236}">
                <a16:creationId xmlns:a16="http://schemas.microsoft.com/office/drawing/2014/main" id="{2F22E916-4150-49FA-9553-E4BE7B0815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1512" y="2163763"/>
            <a:ext cx="5705475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ipaknowledge.org">
            <a:extLst>
              <a:ext uri="{FF2B5EF4-FFF2-40B4-BE49-F238E27FC236}">
                <a16:creationId xmlns:a16="http://schemas.microsoft.com/office/drawing/2014/main" id="{8DC64CA7-2733-4F2D-A705-8A993D23E6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1513" y="3360737"/>
            <a:ext cx="5705475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ipaknowledge.org">
            <a:extLst>
              <a:ext uri="{FF2B5EF4-FFF2-40B4-BE49-F238E27FC236}">
                <a16:creationId xmlns:a16="http://schemas.microsoft.com/office/drawing/2014/main" id="{B4EE6D16-34BA-4FEE-9FFB-5FE6B4124E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1512" y="4686300"/>
            <a:ext cx="5705475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68448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CD3EB8-7F88-4852-A0D9-C7729DEC0D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29" y="629266"/>
            <a:ext cx="3505495" cy="1622321"/>
          </a:xfrm>
        </p:spPr>
        <p:txBody>
          <a:bodyPr>
            <a:normAutofit/>
          </a:bodyPr>
          <a:lstStyle/>
          <a:p>
            <a:r>
              <a:rPr lang="en-US"/>
              <a:t>Risk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82E089-9000-4753-A2BD-2FC9A878CF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931" y="2438400"/>
            <a:ext cx="3505494" cy="3785419"/>
          </a:xfrm>
        </p:spPr>
        <p:txBody>
          <a:bodyPr>
            <a:normAutofit/>
          </a:bodyPr>
          <a:lstStyle/>
          <a:p>
            <a:r>
              <a:rPr lang="en-US" sz="2000"/>
              <a:t>1 in 3,000 to 1 in 6,000 in males ages 14 to 26 (Israeli report)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E39A796-BE83-48B1-B33F-35C4A32AAB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9">
            <a:extLst>
              <a:ext uri="{FF2B5EF4-FFF2-40B4-BE49-F238E27FC236}">
                <a16:creationId xmlns:a16="http://schemas.microsoft.com/office/drawing/2014/main" id="{72F84B47-E267-4194-8194-831DB7B55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23688" y="557784"/>
            <a:ext cx="658409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AC6B18C-025D-4193-9F1E-5EF19580FC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3688" y="523671"/>
            <a:ext cx="10324289" cy="5807411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9222135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F276D1-1E7B-4599-8903-4E082D2885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77F706-522B-4191-911B-804130D6DA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95A22CA-335C-46C1-B574-FD38D244D7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2250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E483A-EA3C-4379-8582-A7A29EE53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IPAK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F05134-38A9-428C-A1E9-49614D840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0F6DBA4-A3F1-4FAC-9175-E51A7D2850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8883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9E5E3-7700-4CC0-9728-3F817B542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E4A0B6-F68F-4571-BC67-C60B5A8667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EEE8DFF-F3BA-455F-B11F-5E611A5150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48908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8FD12-8BB4-4061-823E-DDD70B3782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A5E369-6381-49E7-8C7B-3CFB26AC59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EE5DC13-8ECD-49C5-8652-9FB6649653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9164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6CE01-9D07-4F33-B778-2B7662CFA4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2E5DDF-1DBF-4A92-9722-E89BE402EF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4084FBE-30E7-4ABE-B737-DCD25898B2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42317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CE4460-3BD7-46AC-9A62-34EF3BAB5F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9C98F9-891B-490A-8CBA-357DB8D38A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Predicted cases prevented vs. myocarditis">
            <a:extLst>
              <a:ext uri="{FF2B5EF4-FFF2-40B4-BE49-F238E27FC236}">
                <a16:creationId xmlns:a16="http://schemas.microsoft.com/office/drawing/2014/main" id="{67FE535E-307F-48CE-9614-D501EB34D4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0" y="2628900"/>
            <a:ext cx="28575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D59EFB1-E967-4F00-BB30-61B7140014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87239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27142E-21A0-4C31-9F04-B14DD53826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79AEE2-1B89-4EF5-BB04-5C08FC0A15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54CFBE-D104-42C2-93C5-822BF47B7B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9137" y="519112"/>
            <a:ext cx="3133725" cy="58197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B61E78A-63AF-4F73-A724-54BF651F93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1537" y="671512"/>
            <a:ext cx="3133725" cy="58197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AC22C12-AF7E-4B96-BE11-C8D96FEB62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4675" y="-9466489"/>
            <a:ext cx="8510587" cy="15805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495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3B5A23-C341-4DF9-B139-DB007F37A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439146-27D1-4AB1-9F8A-24E585DD54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56D0ED3-8286-4B11-9A2B-17043C3151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A5BAE07-CD41-4C78-ACCC-30A5D5DBEF36}"/>
              </a:ext>
            </a:extLst>
          </p:cNvPr>
          <p:cNvSpPr/>
          <p:nvPr/>
        </p:nvSpPr>
        <p:spPr>
          <a:xfrm>
            <a:off x="2681416" y="1825625"/>
            <a:ext cx="7080422" cy="111528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64798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256DB4-27F8-4CAB-9DA5-DA5BCA5913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Plausible Mechanisms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210327-A868-460D-8395-B605B695AD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Spike protein production by myocardial cells</a:t>
            </a:r>
          </a:p>
          <a:p>
            <a:r>
              <a:rPr lang="en-US" sz="4400" dirty="0"/>
              <a:t>Antibody or NK-killer/complement attack on myocardial cells</a:t>
            </a:r>
          </a:p>
          <a:p>
            <a:r>
              <a:rPr lang="en-US" sz="4400" dirty="0" err="1"/>
              <a:t>Cell:cell</a:t>
            </a:r>
            <a:r>
              <a:rPr lang="en-US" sz="4400" dirty="0"/>
              <a:t> fusion/disruption of cellular integrity/autonomy</a:t>
            </a:r>
          </a:p>
          <a:p>
            <a:r>
              <a:rPr lang="en-US" sz="4400" dirty="0"/>
              <a:t>Autoimmunity</a:t>
            </a:r>
          </a:p>
        </p:txBody>
      </p:sp>
    </p:spTree>
    <p:extLst>
      <p:ext uri="{BB962C8B-B14F-4D97-AF65-F5344CB8AC3E}">
        <p14:creationId xmlns:p14="http://schemas.microsoft.com/office/powerpoint/2010/main" val="237026137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6BBE9E-8DFE-4E8D-8DCE-43426CC1D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Pathogenic Priming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BC1833-7A9F-4062-AC6E-4ECCF9BDEF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8BB2D2E-C3AB-42CA-9F99-1553E0AD2D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7200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DB0091-7B63-4A7A-9568-ADC54D3EE8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BD3471-9607-4E7B-B39C-A6D650A204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E50A793-A338-42A0-B466-F97DAEBA26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8163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BD70D0-41C7-4116-9C0E-5B19FDEB8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EA3E9E-86D1-420A-9DA8-614C35F795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61EFA3-C42C-4ECA-993D-E281A39934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0444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B97F24A-32CE-4C1C-A50D-3016B394DC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DAE483A-EA3C-4379-8582-A7A29EE53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39520"/>
            <a:ext cx="3429000" cy="1719072"/>
          </a:xfrm>
        </p:spPr>
        <p:txBody>
          <a:bodyPr anchor="b">
            <a:normAutofit/>
          </a:bodyPr>
          <a:lstStyle/>
          <a:p>
            <a:r>
              <a:rPr lang="en-US" sz="5400" b="0" i="0" u="none" strike="noStrike" baseline="0">
                <a:latin typeface="Times New Roman" panose="02020603050405020304" pitchFamily="18" charset="0"/>
              </a:rPr>
              <a:t>Viral myocarditis</a:t>
            </a:r>
          </a:p>
        </p:txBody>
      </p:sp>
      <p:sp>
        <p:nvSpPr>
          <p:cNvPr id="11" name="sketch line">
            <a:extLst>
              <a:ext uri="{FF2B5EF4-FFF2-40B4-BE49-F238E27FC236}">
                <a16:creationId xmlns:a16="http://schemas.microsoft.com/office/drawing/2014/main" id="{CD8B4F24-440B-49E9-B85D-733523DC06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573756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F05134-38A9-428C-A1E9-49614D840B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6" y="2807208"/>
            <a:ext cx="3429000" cy="3410712"/>
          </a:xfrm>
        </p:spPr>
        <p:txBody>
          <a:bodyPr anchor="t">
            <a:normAutofit/>
          </a:bodyPr>
          <a:lstStyle/>
          <a:p>
            <a:r>
              <a:rPr lang="en-US" sz="2200">
                <a:latin typeface="Times New Roman" panose="02020603050405020304" pitchFamily="18" charset="0"/>
              </a:rPr>
              <a:t>D</a:t>
            </a:r>
            <a:r>
              <a:rPr lang="en-US" sz="2200" b="0" i="0" u="none" strike="noStrike" baseline="0">
                <a:latin typeface="Times New Roman" panose="02020603050405020304" pitchFamily="18" charset="0"/>
              </a:rPr>
              <a:t>efined clinically as an inflammation of the heart muscle</a:t>
            </a:r>
          </a:p>
          <a:p>
            <a:r>
              <a:rPr lang="en-US" sz="2200">
                <a:latin typeface="Times New Roman" panose="02020603050405020304" pitchFamily="18" charset="0"/>
              </a:rPr>
              <a:t>A </a:t>
            </a:r>
            <a:r>
              <a:rPr lang="en-US" sz="2200" b="0" i="0" u="none" strike="noStrike" baseline="0">
                <a:latin typeface="Times New Roman" panose="02020603050405020304" pitchFamily="18" charset="0"/>
              </a:rPr>
              <a:t>major cause of sudden unexpected death [1-6].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F63280A-0F4F-48F7-8A35-8824B7FD33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4296" y="1211180"/>
            <a:ext cx="6903720" cy="4435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34538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BD70D0-41C7-4116-9C0E-5B19FDEB8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EA3E9E-86D1-420A-9DA8-614C35F795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07BA4A2-E8CE-4694-93E1-A6AB7BA050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15666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4EAD7D-7C81-458D-A5B5-BA6484B40D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EA256B-85CF-437C-B3C8-D523550C3C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76ABD3C-78DB-4808-AB3A-B1BDAF9A68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54388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8F688C-31BF-460D-8FCA-58782A5A9A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91A053-3C12-4577-8B70-6F7E148C1D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1. </a:t>
            </a:r>
            <a:r>
              <a:rPr lang="en-US" sz="1800" b="0" i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Grandmaison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GL: Is there progress in the autopsy diagnosis of sudden unexpected death in adults? Forensic Sci Int. 2006; 156:138–44. </a:t>
            </a:r>
          </a:p>
          <a:p>
            <a:r>
              <a:rPr lang="en-US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2. Steinberger J, Lucas RV, Edwards JE, Titus JL: Causes of sudden unexpected cardiac death in the first two decades of life. Am J </a:t>
            </a:r>
            <a:r>
              <a:rPr lang="en-US" sz="1800" b="0" i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Cardiol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. 1996; 77:992–5. </a:t>
            </a:r>
          </a:p>
          <a:p>
            <a:r>
              <a:rPr lang="en-US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3. </a:t>
            </a:r>
            <a:r>
              <a:rPr lang="en-US" sz="1800" b="0" i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D’Ambrosio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A, Patti G, </a:t>
            </a:r>
            <a:r>
              <a:rPr lang="en-US" sz="1800" b="0" i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Manzoli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A, </a:t>
            </a:r>
            <a:r>
              <a:rPr lang="en-US" sz="1800" b="0" i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Sinagra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G, Di </a:t>
            </a:r>
            <a:r>
              <a:rPr lang="en-US" sz="1800" b="0" i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Lenarda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A, Silvestri F, Di </a:t>
            </a:r>
            <a:r>
              <a:rPr lang="en-US" sz="1800" b="0" i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Sciascio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G: The fate of acute myocarditis between spontaneous improvement and evolution to dilated cardiomyopathy: a review. Heart 2001; 85:499–504. </a:t>
            </a:r>
          </a:p>
          <a:p>
            <a:r>
              <a:rPr lang="en-US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4. </a:t>
            </a:r>
            <a:r>
              <a:rPr lang="en-US" sz="1800" b="0" i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Kytö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V, </a:t>
            </a:r>
            <a:r>
              <a:rPr lang="en-US" sz="1800" b="0" i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Saukko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P, </a:t>
            </a:r>
            <a:r>
              <a:rPr lang="en-US" sz="1800" b="0" i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Lignitz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E, </a:t>
            </a:r>
            <a:r>
              <a:rPr lang="en-US" sz="1800" b="0" i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Schwesinger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G, Henn V, </a:t>
            </a:r>
            <a:r>
              <a:rPr lang="en-US" sz="1800" b="0" i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Saraste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A, </a:t>
            </a:r>
            <a:r>
              <a:rPr lang="en-US" sz="1800" b="0" i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Voipio-Pulkki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L-M: Diagnosis and presentation of fatal myocarditis. Hum Pathol. 2005;36:1003–7. </a:t>
            </a:r>
          </a:p>
          <a:p>
            <a:r>
              <a:rPr lang="en-US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5. Zack F, </a:t>
            </a:r>
            <a:r>
              <a:rPr lang="en-US" sz="1800" b="0" i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Klingel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K, </a:t>
            </a:r>
            <a:r>
              <a:rPr lang="en-US" sz="1800" b="0" i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Kandolf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R, Wegener R: Sudden cardiac death in a 5-year-old girl associated with parvovirus B19 infection. Forensic Sci Int. 2005, 155:13–7. </a:t>
            </a:r>
          </a:p>
          <a:p>
            <a:r>
              <a:rPr lang="en-US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6. </a:t>
            </a:r>
            <a:r>
              <a:rPr lang="en-US" sz="1800" b="0" i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Fengqin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L, </a:t>
            </a:r>
            <a:r>
              <a:rPr lang="en-US" sz="1800" b="0" i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Yulin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W, </a:t>
            </a:r>
            <a:r>
              <a:rPr lang="en-US" sz="1800" b="0" i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Xiaoxin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Z, </a:t>
            </a:r>
            <a:r>
              <a:rPr lang="en-US" sz="1800" b="0" i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Youpeng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J, Yan C, Qing-</a:t>
            </a:r>
            <a:r>
              <a:rPr lang="en-US" sz="1800" b="0" i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qing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W, Hong C, Jia S, Lei H: The heart-protective mechanism of </a:t>
            </a:r>
            <a:r>
              <a:rPr lang="en-US" sz="1800" b="0" i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Qishaowuwei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formula on murine viral myocarditis induced by CVB3. J </a:t>
            </a:r>
            <a:r>
              <a:rPr lang="en-US" sz="1800" b="0" i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Ethnopharmacol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. 2010;127:221–8. </a:t>
            </a:r>
          </a:p>
          <a:p>
            <a:r>
              <a:rPr lang="en-US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7. Schultz JC, Hilliard AA, Cooper LT Jr, </a:t>
            </a:r>
            <a:r>
              <a:rPr lang="en-US" sz="1800" b="0" i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Rihal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CS. Diagnosis and treatment of viral myocarditis. Mayo Clin Proc. 2009;84:1001-9.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737784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4E7DC1-BE69-40B0-8544-A4893FF3F6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links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157244-4D0D-49EA-BB26-6C1D5F2C46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endParaRPr lang="en-US" dirty="0"/>
          </a:p>
          <a:p>
            <a:r>
              <a:rPr lang="en-US" dirty="0">
                <a:hlinkClick r:id="rId2"/>
              </a:rPr>
              <a:t>https://ebm.bmj.com/content/early/2021/01/04/bmjebm-2020-111527</a:t>
            </a:r>
            <a:endParaRPr lang="en-US" dirty="0"/>
          </a:p>
          <a:p>
            <a:r>
              <a:rPr lang="en-US" dirty="0">
                <a:hlinkClick r:id="rId3"/>
              </a:rPr>
              <a:t>https://www.sciencedirect.com/science/article/pii/S2452302X21000127</a:t>
            </a:r>
            <a:endParaRPr lang="en-US" dirty="0"/>
          </a:p>
          <a:p>
            <a:r>
              <a:rPr lang="en-US" dirty="0">
                <a:hlinkClick r:id="rId4"/>
              </a:rPr>
              <a:t>https://www.ncbi.nlm.nih.gov/pmc/articles/PMC7199677/pdf/main.pdf</a:t>
            </a:r>
            <a:endParaRPr lang="en-US" dirty="0"/>
          </a:p>
          <a:p>
            <a:r>
              <a:rPr lang="en-US" dirty="0">
                <a:hlinkClick r:id="rId5"/>
              </a:rPr>
              <a:t>https://www.healio.com/news/cardiology/20210623/cdc-benefits-of-covid19-messenger-rna-vaccines-outweigh-myocarditis-risks</a:t>
            </a:r>
            <a:endParaRPr lang="en-US" dirty="0"/>
          </a:p>
          <a:p>
            <a:r>
              <a:rPr lang="en-US" dirty="0">
                <a:hlinkClick r:id="rId6"/>
              </a:rPr>
              <a:t>https://www.medpagetoday.com/infectiousdisease/covid19vaccine/93167</a:t>
            </a:r>
            <a:endParaRPr lang="en-US" dirty="0"/>
          </a:p>
          <a:p>
            <a:r>
              <a:rPr lang="en-US" dirty="0">
                <a:hlinkClick r:id="rId7"/>
              </a:rPr>
              <a:t>https://assets.researchsquare.com/files/rs-95587/v1_stamped.pdf</a:t>
            </a:r>
            <a:endParaRPr lang="en-US" dirty="0"/>
          </a:p>
          <a:p>
            <a:r>
              <a:rPr lang="en-US" dirty="0">
                <a:hlinkClick r:id="rId8"/>
              </a:rPr>
              <a:t>https://www.sciencedirect.com/science/article/pii/S2589909020300186</a:t>
            </a:r>
            <a:endParaRPr lang="en-US" dirty="0"/>
          </a:p>
          <a:p>
            <a:r>
              <a:rPr lang="en-US" dirty="0">
                <a:hlinkClick r:id="rId9"/>
              </a:rPr>
              <a:t>http://www.m-hikari.com/asb/asb2021/asb1-2021/p/kanducASB1-2021.pdf</a:t>
            </a:r>
            <a:endParaRPr lang="en-US" dirty="0"/>
          </a:p>
          <a:p>
            <a:r>
              <a:rPr lang="en-US" dirty="0">
                <a:hlinkClick r:id="rId10"/>
              </a:rPr>
              <a:t>https://www.cdc.gov/vaccines/acip/meetings/downloads/slides-2021-06/03-COVID-Shimabukuro-508.pdf</a:t>
            </a:r>
          </a:p>
          <a:p>
            <a:r>
              <a:rPr lang="en-US" dirty="0">
                <a:hlinkClick r:id="rId10"/>
              </a:rPr>
              <a:t>https://childrenshealthdefense.org/defender/cdc-advisory-presentation-myocarditis-mrna-vaccines-flawed/</a:t>
            </a:r>
            <a:endParaRPr lang="en-US" dirty="0"/>
          </a:p>
          <a:p>
            <a:r>
              <a:rPr lang="en-US" dirty="0">
                <a:hlinkClick r:id="rId11"/>
              </a:rPr>
              <a:t>https://www.sciencemag.org/news/2021/06/israel-reports-link-between-rare-cases-heart-inflammation-and-covid-19-vaccination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6941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0BDD59-D669-4D76-9601-361414D736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Symptoms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8AEB2B-DCFF-4B87-A4AB-E7CBD90159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Chest pain worse when laying down cf. sitting up</a:t>
            </a:r>
          </a:p>
          <a:p>
            <a:r>
              <a:rPr lang="en-US" sz="3600" dirty="0"/>
              <a:t>Racing heartbeat</a:t>
            </a:r>
          </a:p>
          <a:p>
            <a:r>
              <a:rPr lang="en-US" sz="3600" dirty="0"/>
              <a:t>Sweating</a:t>
            </a:r>
          </a:p>
          <a:p>
            <a:r>
              <a:rPr lang="en-US" sz="3600" dirty="0"/>
              <a:t>Fatigue</a:t>
            </a:r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7021576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E483A-EA3C-4379-8582-A7A29EE53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Myocarditis of unproven etiology is generally believed to be caused by virus infections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F05134-38A9-428C-A1E9-49614D840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Diffuse lymphocytic infiltration of the heart muscle, especially in the subendocardial myocardium of the right ventricle, is the diagnostic hallmark of viral myocarditis [7, 8]. </a:t>
            </a:r>
          </a:p>
          <a:p>
            <a:r>
              <a:rPr lang="en-US" sz="32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Patients with viral myocarditis typically have a recent history (≤1-2 </a:t>
            </a:r>
            <a:r>
              <a:rPr lang="en-US" sz="3200" b="0" i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wk</a:t>
            </a:r>
            <a:r>
              <a:rPr lang="en-US" sz="32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) of flu-like symptoms of fevers, arthralgias, and malaise or pharyngitis, tonsillitis, or upper respiratory tract infection [9]. 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708068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09134-2A90-40AA-BE19-17E798BC46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Viral Causes of Myocarditis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F27D9F-889B-4C06-BFE8-410B7652BA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sz="4000" dirty="0"/>
              <a:t>Adenovirus</a:t>
            </a:r>
          </a:p>
          <a:p>
            <a:r>
              <a:rPr lang="en-US" sz="4000" dirty="0"/>
              <a:t>Hepatitis B virus</a:t>
            </a:r>
          </a:p>
          <a:p>
            <a:r>
              <a:rPr lang="en-US" sz="4000" dirty="0"/>
              <a:t>Hepatitis C virus</a:t>
            </a:r>
          </a:p>
          <a:p>
            <a:r>
              <a:rPr lang="en-US" sz="4000" dirty="0"/>
              <a:t>Parvovirus</a:t>
            </a:r>
          </a:p>
          <a:p>
            <a:r>
              <a:rPr lang="en-US" sz="4000" dirty="0"/>
              <a:t>Herpes simplex virus</a:t>
            </a:r>
          </a:p>
          <a:p>
            <a:r>
              <a:rPr lang="en-US" sz="4000" dirty="0"/>
              <a:t>Epstein-Barr virus</a:t>
            </a:r>
          </a:p>
          <a:p>
            <a:r>
              <a:rPr lang="en-US" sz="4000" dirty="0"/>
              <a:t>Cytomegalovirus</a:t>
            </a:r>
          </a:p>
          <a:p>
            <a:r>
              <a:rPr lang="en-US" sz="4000" dirty="0"/>
              <a:t>Enteroviruses</a:t>
            </a:r>
          </a:p>
          <a:p>
            <a:r>
              <a:rPr lang="en-US" sz="4000" dirty="0"/>
              <a:t>SARS-CoV-2 Virus</a:t>
            </a:r>
          </a:p>
        </p:txBody>
      </p:sp>
    </p:spTree>
    <p:extLst>
      <p:ext uri="{BB962C8B-B14F-4D97-AF65-F5344CB8AC3E}">
        <p14:creationId xmlns:p14="http://schemas.microsoft.com/office/powerpoint/2010/main" val="40719989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A0888C-00AE-4624-8C13-ED6BB346AD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Characteristics in SARS-CoV-2 infection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F2F925-1D23-445A-AD46-E4193FF659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Not highly eosinophilic</a:t>
            </a:r>
          </a:p>
          <a:p>
            <a:r>
              <a:rPr lang="en-US" dirty="0"/>
              <a:t>Notable: Cell-to-cell viral spread via spike protein opening junctions</a:t>
            </a:r>
          </a:p>
        </p:txBody>
      </p:sp>
    </p:spTree>
    <p:extLst>
      <p:ext uri="{BB962C8B-B14F-4D97-AF65-F5344CB8AC3E}">
        <p14:creationId xmlns:p14="http://schemas.microsoft.com/office/powerpoint/2010/main" val="15231731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A0888C-00AE-4624-8C13-ED6BB346AD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Treatments on Cases (Clinical Experience)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F2F925-1D23-445A-AD46-E4193FF659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sz="3600" dirty="0"/>
              <a:t>non-steroidal anti-inflammatory drugs</a:t>
            </a:r>
          </a:p>
          <a:p>
            <a:r>
              <a:rPr lang="it-IT" sz="3600" dirty="0"/>
              <a:t>colchicine</a:t>
            </a:r>
          </a:p>
          <a:p>
            <a:r>
              <a:rPr lang="it-IT" sz="3600" dirty="0"/>
              <a:t>prednisone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8343285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</TotalTime>
  <Words>930</Words>
  <Application>Microsoft Office PowerPoint</Application>
  <PresentationFormat>Widescreen</PresentationFormat>
  <Paragraphs>101</Paragraphs>
  <Slides>43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9" baseType="lpstr">
      <vt:lpstr>Arial</vt:lpstr>
      <vt:lpstr>BerninaSansWeb</vt:lpstr>
      <vt:lpstr>Calibri</vt:lpstr>
      <vt:lpstr>Calibri Light</vt:lpstr>
      <vt:lpstr>Times New Roman</vt:lpstr>
      <vt:lpstr>Office Theme</vt:lpstr>
      <vt:lpstr>Myocarditis and Pericarditis Following Exposure to  SARS-CoV-2 Spike Protein Epitopes</vt:lpstr>
      <vt:lpstr>IPAK</vt:lpstr>
      <vt:lpstr>IPAK</vt:lpstr>
      <vt:lpstr>Viral myocarditis</vt:lpstr>
      <vt:lpstr>Symptoms</vt:lpstr>
      <vt:lpstr>Myocarditis of unproven etiology is generally believed to be caused by virus infections</vt:lpstr>
      <vt:lpstr>Some Viral Causes of Myocarditis</vt:lpstr>
      <vt:lpstr>Characteristics in SARS-CoV-2 infection</vt:lpstr>
      <vt:lpstr>Treatments on Cases (Clinical Experience)</vt:lpstr>
      <vt:lpstr>PowerPoint Presentation</vt:lpstr>
      <vt:lpstr>Characteristics in SARS-CoV-2 Vaccine-Associated Myocarditis (Variety)</vt:lpstr>
      <vt:lpstr>Characteristics in SARS-CoV-2 Vaccine-Associated Myocarditis (Variety)</vt:lpstr>
      <vt:lpstr>FDA – But How Did We Get Here?</vt:lpstr>
      <vt:lpstr>Vaccine Safety Datalink </vt:lpstr>
      <vt:lpstr>PowerPoint Presentation</vt:lpstr>
      <vt:lpstr>PowerPoint Presentation</vt:lpstr>
      <vt:lpstr>PowerPoint Presentation</vt:lpstr>
      <vt:lpstr>Immediately Serious cases (based on 471 total* in the VAERS)</vt:lpstr>
      <vt:lpstr>By 2018, Considering All Vaccines, There Were 199 Cases of Myocarditis in VAERS Over 34 YEARS</vt:lpstr>
      <vt:lpstr>By June, 2021, there were 398 cases of myocarditis following COVID-19 Vaccines (Six MONTHS)</vt:lpstr>
      <vt:lpstr>PowerPoint Presentation</vt:lpstr>
      <vt:lpstr>PowerPoint Presentation</vt:lpstr>
      <vt:lpstr>PowerPoint Presentation</vt:lpstr>
      <vt:lpstr>VSD – Vaccine Safety Datalink</vt:lpstr>
      <vt:lpstr>PowerPoint Presentation</vt:lpstr>
      <vt:lpstr>Treatment</vt:lpstr>
      <vt:lpstr>PowerPoint Presentation</vt:lpstr>
      <vt:lpstr>Risk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Plausible Mechanisms</vt:lpstr>
      <vt:lpstr>Pathogenic Priming</vt:lpstr>
      <vt:lpstr>PowerPoint Presentation</vt:lpstr>
      <vt:lpstr>PowerPoint Presentation</vt:lpstr>
      <vt:lpstr>PowerPoint Presentation</vt:lpstr>
      <vt:lpstr>PowerPoint Presentation</vt:lpstr>
      <vt:lpstr>Some references</vt:lpstr>
      <vt:lpstr>Some links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Myocarditis and Pericarditis Following Exposure to  SARS-CoV-2 Spike Protein Epitopes</dc:title>
  <dc:creator>James LW</dc:creator>
  <cp:lastModifiedBy>James LW</cp:lastModifiedBy>
  <cp:revision>107</cp:revision>
  <dcterms:created xsi:type="dcterms:W3CDTF">2021-06-28T12:51:30Z</dcterms:created>
  <dcterms:modified xsi:type="dcterms:W3CDTF">2021-06-30T19:11:33Z</dcterms:modified>
</cp:coreProperties>
</file>